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65" r:id="rId4"/>
    <p:sldId id="267" r:id="rId5"/>
    <p:sldId id="266" r:id="rId6"/>
    <p:sldId id="263" r:id="rId7"/>
    <p:sldId id="264" r:id="rId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47"/>
    <p:restoredTop sz="71809"/>
  </p:normalViewPr>
  <p:slideViewPr>
    <p:cSldViewPr snapToGrid="0" snapToObjects="1">
      <p:cViewPr varScale="1">
        <p:scale>
          <a:sx n="90" d="100"/>
          <a:sy n="90" d="100"/>
        </p:scale>
        <p:origin x="1848" y="192"/>
      </p:cViewPr>
      <p:guideLst>
        <p:guide orient="horz" pos="2160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89790-147C-7748-A8A1-65FAC8A20F72}" type="datetimeFigureOut">
              <a:rPr lang="en-US" smtClean="0"/>
              <a:t>7/19/19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187C3C-3B4A-A94C-9469-5678414F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989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B77B6-7185-9642-B594-FCD5D893C7A0}" type="datetimeFigureOut">
              <a:rPr lang="en-US" smtClean="0"/>
              <a:t>7/19/19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3586-FEB5-7C43-8F44-7EFAE4EECA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07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969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6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3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10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Your_Turn_5min"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7/19/19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62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3" r:id="rId8"/>
    <p:sldLayoutId id="2147483674" r:id="rId9"/>
    <p:sldLayoutId id="2147483675" r:id="rId10"/>
    <p:sldLayoutId id="2147483676" r:id="rId11"/>
    <p:sldLayoutId id="2147483668" r:id="rId12"/>
    <p:sldLayoutId id="2147483669" r:id="rId13"/>
    <p:sldLayoutId id="2147483670" r:id="rId14"/>
    <p:sldLayoutId id="2147483671" r:id="rId15"/>
    <p:sldLayoutId id="2147483672" r:id="rId16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studio.com/resources/cheatsheets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4ds.had.co.nz/" TargetMode="External"/><Relationship Id="rId2" Type="http://schemas.openxmlformats.org/officeDocument/2006/relationships/hyperlink" Target="https://stackoverflow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cmathias/MSACL-intermediate-R-course" TargetMode="External"/><Relationship Id="rId5" Type="http://schemas.openxmlformats.org/officeDocument/2006/relationships/hyperlink" Target="https://github.com/pcmathias/AACC-Introduction-to-R" TargetMode="External"/><Relationship Id="rId4" Type="http://schemas.openxmlformats.org/officeDocument/2006/relationships/hyperlink" Target="https://serialmentor.com/dataviz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Laboratory Medicine Core Data Analysis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Tips for Projects</a:t>
            </a:r>
          </a:p>
        </p:txBody>
      </p:sp>
    </p:spTree>
    <p:extLst>
      <p:ext uri="{BB962C8B-B14F-4D97-AF65-F5344CB8AC3E}">
        <p14:creationId xmlns:p14="http://schemas.microsoft.com/office/powerpoint/2010/main" val="1708711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1D81A-6914-1B49-8D9D-3ED62F5E1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you start writing code, write an analysis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864C1-603E-8842-AE96-D3526096E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5999"/>
            <a:ext cx="9720073" cy="4386263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Clearly identify the “cohort”: group of patients, tests, etc. – how your rows will be determined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Clearly identify the variables, i.e. define your columns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Write out the plan in plain English (to separate out the logical steps for analyzing from learning about functions or how to do it in R)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Import the orders file and the patients file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Link the data sets using </a:t>
            </a:r>
            <a:r>
              <a:rPr lang="en-US" dirty="0" err="1"/>
              <a:t>patient_id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Group the data by clinic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Calculate the mean, median, IQR of the 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Create a histogram with age on the x-axis for every clinic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This can all go into your R Markdown document! Each step can be a heading in your document</a:t>
            </a:r>
          </a:p>
        </p:txBody>
      </p:sp>
    </p:spTree>
    <p:extLst>
      <p:ext uri="{BB962C8B-B14F-4D97-AF65-F5344CB8AC3E}">
        <p14:creationId xmlns:p14="http://schemas.microsoft.com/office/powerpoint/2010/main" val="1937904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43AC7-B971-934F-9BC7-7CA07D83B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 a standard project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F85B0-92FB-0741-BE4E-7B6EB73D6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Use one directory (folder) for each project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Recommended structure: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data folder: Always separate out raw data files from any files you write from 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output folder: Write out files into this directory, e.g. </a:t>
            </a:r>
            <a:r>
              <a:rPr lang="en-US" dirty="0" err="1"/>
              <a:t>write_excel_csv</a:t>
            </a:r>
            <a:r>
              <a:rPr lang="en-US" dirty="0"/>
              <a:t>(</a:t>
            </a:r>
            <a:r>
              <a:rPr lang="en-US" dirty="0" err="1"/>
              <a:t>data_frame</a:t>
            </a:r>
            <a:r>
              <a:rPr lang="en-US" dirty="0"/>
              <a:t>, “output/</a:t>
            </a:r>
            <a:r>
              <a:rPr lang="en-US" dirty="0" err="1"/>
              <a:t>file_name.csv</a:t>
            </a:r>
            <a:r>
              <a:rPr lang="en-US" dirty="0"/>
              <a:t>”)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 folder: Source code directory to hold code – useful if you will have multiple R or </a:t>
            </a:r>
            <a:r>
              <a:rPr lang="en-US" dirty="0" err="1"/>
              <a:t>Rmd</a:t>
            </a:r>
            <a:r>
              <a:rPr lang="en-US" dirty="0"/>
              <a:t> files in a project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Tip: if you are in a subdirectory and need to access the main directory, you can use “..” in your file path: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If your </a:t>
            </a:r>
            <a:r>
              <a:rPr lang="en-US" dirty="0" err="1"/>
              <a:t>Rmd</a:t>
            </a:r>
            <a:r>
              <a:rPr lang="en-US" dirty="0"/>
              <a:t> is in the </a:t>
            </a:r>
            <a:r>
              <a:rPr lang="en-US" dirty="0" err="1"/>
              <a:t>src</a:t>
            </a:r>
            <a:r>
              <a:rPr lang="en-US" dirty="0"/>
              <a:t> directory, use </a:t>
            </a:r>
            <a:r>
              <a:rPr lang="en-US" dirty="0" err="1"/>
              <a:t>read_csv</a:t>
            </a:r>
            <a:r>
              <a:rPr lang="en-US" dirty="0"/>
              <a:t>(“../data/</a:t>
            </a:r>
            <a:r>
              <a:rPr lang="en-US" dirty="0" err="1"/>
              <a:t>file_name.csv</a:t>
            </a:r>
            <a:r>
              <a:rPr lang="en-US" dirty="0"/>
              <a:t>”) to read from the data directory at the top level</a:t>
            </a:r>
          </a:p>
        </p:txBody>
      </p:sp>
    </p:spTree>
    <p:extLst>
      <p:ext uri="{BB962C8B-B14F-4D97-AF65-F5344CB8AC3E}">
        <p14:creationId xmlns:p14="http://schemas.microsoft.com/office/powerpoint/2010/main" val="901961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9780B-173E-A342-BB19-FF2128FE1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fs package to interact with directories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94CE8-FE66-3D4D-AD97-55B77ABE6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</a:t>
            </a:r>
            <a:r>
              <a:rPr lang="en-US" dirty="0" err="1"/>
              <a:t>install.packages</a:t>
            </a:r>
            <a:r>
              <a:rPr lang="en-US" dirty="0"/>
              <a:t>(“fs”)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List files in a directory: </a:t>
            </a:r>
            <a:r>
              <a:rPr lang="en-US" dirty="0" err="1"/>
              <a:t>dir_ls</a:t>
            </a:r>
            <a:r>
              <a:rPr lang="en-US" dirty="0"/>
              <a:t>(“</a:t>
            </a:r>
            <a:r>
              <a:rPr lang="en-US" dirty="0" err="1"/>
              <a:t>directory_name</a:t>
            </a:r>
            <a:r>
              <a:rPr lang="en-US" dirty="0"/>
              <a:t>”)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 Can use this command to find files with a specific pattern, e.g. </a:t>
            </a:r>
            <a:r>
              <a:rPr lang="en-US" dirty="0" err="1"/>
              <a:t>dir_ls</a:t>
            </a:r>
            <a:r>
              <a:rPr lang="en-US" dirty="0"/>
              <a:t>(path = “</a:t>
            </a:r>
            <a:r>
              <a:rPr lang="en-US" dirty="0" err="1"/>
              <a:t>directory_name</a:t>
            </a:r>
            <a:r>
              <a:rPr lang="en-US" dirty="0"/>
              <a:t>”, glob = “pattern”)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 Create a directory with </a:t>
            </a:r>
            <a:r>
              <a:rPr lang="en-US" dirty="0" err="1"/>
              <a:t>dir_create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723497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26D6F-C57D-F24E-A1AB-C89F94025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 files to reflect their content or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9CCDC-143E-604F-976D-AA5749C53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Compare the following names: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/>
              <a:t> </a:t>
            </a:r>
            <a:r>
              <a:rPr lang="en-US" sz="2400" dirty="0" err="1"/>
              <a:t>results.csv</a:t>
            </a:r>
            <a:endParaRPr lang="en-US" sz="2400" dirty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/>
              <a:t> </a:t>
            </a:r>
            <a:r>
              <a:rPr lang="en-US" sz="2400" dirty="0" err="1"/>
              <a:t>morphine_precision_results.csv</a:t>
            </a:r>
            <a:endParaRPr lang="en-US" sz="24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Avoid sequential numerical names: what happens to figure2.jpg and figure3.jpg if you need to insert a figure between them in the manuscript?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b="1" dirty="0"/>
              <a:t> Pro tip: avoid white space and camel case (upper and lower case) in names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/>
              <a:t> More efficient to type all lower case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sz="2400" dirty="0"/>
              <a:t> Ambiguity about whether you used white space or not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539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21471-F8B3-EE44-97EE-EB4C235BE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Cheatsheets</a:t>
            </a:r>
            <a:r>
              <a:rPr lang="en-US" dirty="0"/>
              <a:t> are your best friend!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367F1-58F9-D441-B302-A4029C2DBF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 </a:t>
            </a:r>
            <a:r>
              <a:rPr lang="en-US" sz="2800" dirty="0">
                <a:hlinkClick r:id="rId2"/>
              </a:rPr>
              <a:t>https://www.rstudio.com/resources/cheatsheets/</a:t>
            </a:r>
            <a:endParaRPr lang="en-US" sz="28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 Data Transformation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 Data Visualization – know all your </a:t>
            </a:r>
            <a:r>
              <a:rPr lang="en-US" sz="2800" dirty="0" err="1"/>
              <a:t>ggplot</a:t>
            </a:r>
            <a:r>
              <a:rPr lang="en-US" sz="2800" dirty="0"/>
              <a:t> options!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 R Markdown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/>
              <a:t> RStudio IDE (tips on using RStudio efficiently)</a:t>
            </a:r>
          </a:p>
        </p:txBody>
      </p:sp>
    </p:spTree>
    <p:extLst>
      <p:ext uri="{BB962C8B-B14F-4D97-AF65-F5344CB8AC3E}">
        <p14:creationId xmlns:p14="http://schemas.microsoft.com/office/powerpoint/2010/main" val="3220999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ACD12-B88D-0E4F-A8FC-4E5AE852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580EDA-77AA-394E-AA27-E71D39917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 Google error messages!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 Someone else has had the same problem before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>
                <a:hlinkClick r:id="rId2"/>
              </a:rPr>
              <a:t> https://stackoverflow.com/</a:t>
            </a:r>
            <a:r>
              <a:rPr lang="en-US" sz="2000" dirty="0"/>
              <a:t> is a great resource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 R for Data Science is a free textbook - </a:t>
            </a:r>
            <a:r>
              <a:rPr lang="en-US" sz="2400" dirty="0">
                <a:hlinkClick r:id="rId3"/>
              </a:rPr>
              <a:t>https://r4ds.had.co.nz/</a:t>
            </a:r>
            <a:endParaRPr lang="en-US" sz="24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 Fundamentals of Data Visualization: </a:t>
            </a:r>
            <a:r>
              <a:rPr lang="en-US" sz="2400" dirty="0">
                <a:hlinkClick r:id="rId4"/>
              </a:rPr>
              <a:t>https://serialmentor.com/dataviz/</a:t>
            </a:r>
            <a:endParaRPr lang="en-US" sz="24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2400" dirty="0"/>
              <a:t> Other clinical laboratory focused courses: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400" dirty="0"/>
              <a:t> </a:t>
            </a:r>
            <a:r>
              <a:rPr lang="en-US" sz="2000" dirty="0"/>
              <a:t>American Association for Clinical Chemistry 2018: </a:t>
            </a:r>
            <a:r>
              <a:rPr lang="en-US" sz="2000" dirty="0">
                <a:hlinkClick r:id="rId5"/>
              </a:rPr>
              <a:t>https://github.com/pcmathias/AACC-Introduction-to-R</a:t>
            </a:r>
            <a:endParaRPr lang="en-US" sz="20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/>
              <a:t> Mass Spectrometry Applications to the Clinical Lab Intermediate Course: </a:t>
            </a:r>
            <a:r>
              <a:rPr lang="en-US" sz="2000" dirty="0">
                <a:hlinkClick r:id="rId6"/>
              </a:rPr>
              <a:t>https://github.com/pcmathias/MSACL-intermediate-R-course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226659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8528</TotalTime>
  <Words>613</Words>
  <Application>Microsoft Macintosh PowerPoint</Application>
  <PresentationFormat>Widescreen</PresentationFormat>
  <Paragraphs>49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Courier New</vt:lpstr>
      <vt:lpstr>Tw Cen MT</vt:lpstr>
      <vt:lpstr>Tw Cen MT Condensed</vt:lpstr>
      <vt:lpstr>Wingdings 3</vt:lpstr>
      <vt:lpstr>Integral</vt:lpstr>
      <vt:lpstr>Laboratory Medicine Core Data Analysis</vt:lpstr>
      <vt:lpstr>Before you start writing code, write an analysis plan</vt:lpstr>
      <vt:lpstr>Develop a standard project structure</vt:lpstr>
      <vt:lpstr>fs package to interact with directories</vt:lpstr>
      <vt:lpstr>Name files to reflect their content or function</vt:lpstr>
      <vt:lpstr>Cheatsheets are your best friend!</vt:lpstr>
      <vt:lpstr>Other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Medical Doctors  Reproducible Clinical Data Analysis</dc:title>
  <dc:creator>Kadauke, Stephan,M.D.</dc:creator>
  <cp:lastModifiedBy>Patrick C Mathias</cp:lastModifiedBy>
  <cp:revision>305</cp:revision>
  <cp:lastPrinted>2019-02-19T22:36:37Z</cp:lastPrinted>
  <dcterms:created xsi:type="dcterms:W3CDTF">2018-02-01T22:00:01Z</dcterms:created>
  <dcterms:modified xsi:type="dcterms:W3CDTF">2019-07-19T19:45:30Z</dcterms:modified>
</cp:coreProperties>
</file>